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5" r:id="rId4"/>
    <p:sldId id="265" r:id="rId5"/>
    <p:sldId id="275" r:id="rId6"/>
    <p:sldId id="267" r:id="rId7"/>
    <p:sldId id="260" r:id="rId8"/>
    <p:sldId id="261" r:id="rId9"/>
    <p:sldId id="292" r:id="rId10"/>
    <p:sldId id="293" r:id="rId11"/>
    <p:sldId id="294" r:id="rId12"/>
    <p:sldId id="295" r:id="rId13"/>
    <p:sldId id="296" r:id="rId14"/>
    <p:sldId id="288" r:id="rId15"/>
    <p:sldId id="297" r:id="rId16"/>
    <p:sldId id="269" r:id="rId17"/>
    <p:sldId id="271" r:id="rId18"/>
    <p:sldId id="273" r:id="rId19"/>
    <p:sldId id="298" r:id="rId20"/>
    <p:sldId id="281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>
          <p15:clr>
            <a:srgbClr val="A4A3A4"/>
          </p15:clr>
        </p15:guide>
        <p15:guide id="2" pos="1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E9"/>
    <a:srgbClr val="FFCCCC"/>
    <a:srgbClr val="000000"/>
    <a:srgbClr val="AD1021"/>
    <a:srgbClr val="644628"/>
    <a:srgbClr val="795A3A"/>
    <a:srgbClr val="996633"/>
    <a:srgbClr val="486800"/>
    <a:srgbClr val="860051"/>
    <a:srgbClr val="F0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1979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5EAE-A368-431E-B601-1052E84A4BC7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E641-6CB1-43D6-9DCC-4A2C85C5B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71A-D37C-4B11-8DE5-1ED39B8D7681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B851-757B-445E-9245-491C6F59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4028-FE0F-4D0B-A922-23264B13D139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0928-A292-4B54-B9B1-E934EFDC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8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2B82-BE98-435D-8517-09E159E13EF6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035-116C-491C-BC89-EAAC3CEC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47FC-A95C-49B2-8985-B65E4FE21A47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4553-8A13-4BF8-B32C-6D1AE66E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B9CA-B207-4A9A-879A-539CDE1FE92E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C826-B696-47CB-BF31-889129577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7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18BF-A20F-4BC8-B769-3C50A331A7B2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C87C-D453-45BD-8E03-678BF04D2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878B-A370-4749-8E6F-9AF997CAFB62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92A8-C5AF-4185-863F-9C8857E8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CD5-B36B-48AB-B34B-1E8867F08EA3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10ED-1868-4F5A-93E3-7DA22B244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3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0F2C-B8D5-49E8-A4EA-3A84C1CAD762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0B1-1D57-42CA-8F94-C1B30F9DB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9357-2765-4462-861D-E129B783F90F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41A-E8B3-4836-B4E2-F18071281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BD637-3630-4283-8B84-F0CCDA9B5C35}" type="datetimeFigureOut">
              <a:rPr lang="ru-RU"/>
              <a:pPr>
                <a:defRPr/>
              </a:pPr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5615EB-0DA5-4EDB-95C3-D95F8E80D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 СИСТЕМЕ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САБРА-видео</a:t>
            </a:r>
            <a:r>
              <a:rPr lang="ru-RU" sz="2000" dirty="0" smtClean="0">
                <a:solidFill>
                  <a:schemeClr val="tx1"/>
                </a:solidFill>
              </a:rPr>
              <a:t> – автоматическая </a:t>
            </a:r>
            <a:r>
              <a:rPr lang="ru-RU" sz="2000" dirty="0">
                <a:solidFill>
                  <a:schemeClr val="tx1"/>
                </a:solidFill>
              </a:rPr>
              <a:t>система учета транспорта на основе распознавания регистрационного знака (номера) автомобиля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CАБРА-видео</a:t>
            </a:r>
            <a:r>
              <a:rPr lang="ru-RU" sz="2000" dirty="0">
                <a:solidFill>
                  <a:schemeClr val="tx1"/>
                </a:solidFill>
              </a:rPr>
              <a:t> – программно-аппаратный комплекс, состоящий из видеокамер </a:t>
            </a:r>
            <a:r>
              <a:rPr lang="ru-RU" sz="2000" dirty="0" err="1">
                <a:solidFill>
                  <a:schemeClr val="tx1"/>
                </a:solidFill>
              </a:rPr>
              <a:t>Hikvision</a:t>
            </a:r>
            <a:r>
              <a:rPr lang="ru-RU" sz="2000" dirty="0">
                <a:solidFill>
                  <a:schemeClr val="tx1"/>
                </a:solidFill>
              </a:rPr>
              <a:t> и собственного программного обеспечения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08000"/>
            <a:ext cx="852487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Мой КПП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44000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Журнал перемещения автотранспорта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43999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Добавление транспортного средства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00" y="1944000"/>
            <a:ext cx="3776980" cy="3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24000" y="4392000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У</a:t>
            </a:r>
            <a:r>
              <a:rPr lang="en-US" sz="1000" dirty="0" smtClean="0"/>
              <a:t> </a:t>
            </a:r>
            <a:r>
              <a:rPr lang="ru-RU" sz="1000" dirty="0" smtClean="0"/>
              <a:t>903</a:t>
            </a:r>
            <a:r>
              <a:rPr lang="en-US" sz="1000" dirty="0" smtClean="0"/>
              <a:t> A</a:t>
            </a:r>
            <a:r>
              <a:rPr lang="ru-RU" sz="1000" dirty="0" smtClean="0"/>
              <a:t>У</a:t>
            </a:r>
            <a:r>
              <a:rPr lang="en-US" sz="1000" dirty="0" smtClean="0"/>
              <a:t> </a:t>
            </a:r>
            <a:r>
              <a:rPr lang="ru-RU" sz="1000" dirty="0" smtClean="0"/>
              <a:t>77</a:t>
            </a:r>
            <a:r>
              <a:rPr lang="en-US" sz="1000" dirty="0" smtClean="0"/>
              <a:t>7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 b="3066"/>
          <a:stretch/>
        </p:blipFill>
        <p:spPr>
          <a:xfrm>
            <a:off x="540001" y="2142000"/>
            <a:ext cx="2735856" cy="171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8194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8195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Карточки АТС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00" y="1943999"/>
            <a:ext cx="8161020" cy="47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8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4099" name="Picture 3" descr="C:\Users\rkhramichev\Desktop\sabrabal\filialint.png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6" y="2557636"/>
            <a:ext cx="666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Интеграция филиалов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Создание связи программно-аппаратных комплексов САБРА, расположенных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разных регионах. Позволяет автоматически регистрировать транспортные средства (т/с) из других филиалов.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 </a:t>
            </a:r>
            <a:r>
              <a:rPr lang="ru-RU" sz="2000" dirty="0" smtClean="0">
                <a:solidFill>
                  <a:schemeClr val="tx1"/>
                </a:solidFill>
              </a:rPr>
              <a:t>покидает филиал №1;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САБРА регистрирует факт выезда автотранспорта и сохраняет информацию в единую базу данных, рассчитывая предварительное время прибытия;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Автомобиль прибывает в филиал №2;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САБРА регистрирует факт </a:t>
            </a:r>
            <a:r>
              <a:rPr lang="ru-RU" sz="2000" dirty="0" smtClean="0">
                <a:solidFill>
                  <a:schemeClr val="tx1"/>
                </a:solidFill>
              </a:rPr>
              <a:t>выезда и время прибытия автотранспорта, информируя оператора системы о времени в пути и принадлежности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т/с к филиалу №1.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Скругленная прямоугольная выноска 1"/>
          <p:cNvSpPr/>
          <p:nvPr/>
        </p:nvSpPr>
        <p:spPr>
          <a:xfrm>
            <a:off x="3059113" y="1692275"/>
            <a:ext cx="5400675" cy="2339975"/>
          </a:xfrm>
          <a:prstGeom prst="wedgeRoundRectCallout">
            <a:avLst>
              <a:gd name="adj1" fmla="val 21866"/>
              <a:gd name="adj2" fmla="val 85086"/>
              <a:gd name="adj3" fmla="val 16667"/>
            </a:avLst>
          </a:prstGeom>
          <a:noFill/>
          <a:ln w="279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SMS</a:t>
            </a:r>
            <a:endParaRPr lang="ru-RU" sz="15000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00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Информирование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событии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Услуга по предоставлению информации о пересечении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зоны КПП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en-US" sz="2000" dirty="0" smtClean="0">
                <a:solidFill>
                  <a:schemeClr val="tx1"/>
                </a:solidFill>
              </a:rPr>
              <a:t>e-mail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>
                <a:solidFill>
                  <a:schemeClr val="tx1"/>
                </a:solidFill>
              </a:rPr>
              <a:t>мобильные телефоны посредством текстовых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сообщений </a:t>
            </a:r>
            <a:r>
              <a:rPr lang="ru-RU" sz="2000" dirty="0" smtClean="0">
                <a:solidFill>
                  <a:schemeClr val="tx1"/>
                </a:solidFill>
              </a:rPr>
              <a:t>СМС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Автомобиль, за которым закреплена услуга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информирования,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пересекает </a:t>
            </a:r>
            <a:r>
              <a:rPr lang="ru-RU" sz="2000" dirty="0">
                <a:solidFill>
                  <a:schemeClr val="tx1"/>
                </a:solidFill>
              </a:rPr>
              <a:t>зону КПП;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регистрирует дату время и направление проезда;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информирования </a:t>
            </a:r>
            <a:r>
              <a:rPr lang="ru-RU" sz="2000" dirty="0">
                <a:solidFill>
                  <a:schemeClr val="tx1"/>
                </a:solidFill>
              </a:rPr>
              <a:t>передает информацию </a:t>
            </a:r>
            <a:r>
              <a:rPr lang="ru-RU" sz="2000" dirty="0" smtClean="0">
                <a:solidFill>
                  <a:schemeClr val="tx1"/>
                </a:solidFill>
              </a:rPr>
              <a:t>на электронную почту или на </a:t>
            </a:r>
            <a:r>
              <a:rPr lang="ru-RU" sz="2000" dirty="0">
                <a:solidFill>
                  <a:schemeClr val="tx1"/>
                </a:solidFill>
              </a:rPr>
              <a:t>мобильный телефон выбранного </a:t>
            </a:r>
            <a:r>
              <a:rPr lang="ru-RU" sz="2000" dirty="0" smtClean="0">
                <a:solidFill>
                  <a:schemeClr val="tx1"/>
                </a:solidFill>
              </a:rPr>
              <a:t>абонента-получателя </a:t>
            </a:r>
            <a:r>
              <a:rPr lang="ru-RU" sz="2000" dirty="0">
                <a:solidFill>
                  <a:schemeClr val="tx1"/>
                </a:solidFill>
              </a:rPr>
              <a:t>посредством текстового </a:t>
            </a:r>
            <a:r>
              <a:rPr lang="ru-RU" sz="2000" dirty="0" smtClean="0">
                <a:solidFill>
                  <a:schemeClr val="tx1"/>
                </a:solidFill>
              </a:rPr>
              <a:t>сообщения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Модуль опционально может быть включен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форму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онлайн-заказа пропуска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</p:spTree>
    <p:extLst>
      <p:ext uri="{BB962C8B-B14F-4D97-AF65-F5344CB8AC3E}">
        <p14:creationId xmlns:p14="http://schemas.microsoft.com/office/powerpoint/2010/main" val="7511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pic>
        <p:nvPicPr>
          <p:cNvPr id="10246" name="Picture 2" descr="C:\Users\rkhramichev\Desktop\Презентация сабра\strix.png"/>
          <p:cNvPicPr>
            <a:picLocks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19250"/>
            <a:ext cx="54006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Онлайн-заказ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пропуска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Позволяет </a:t>
            </a:r>
            <a:r>
              <a:rPr lang="ru-RU" sz="2000" dirty="0">
                <a:solidFill>
                  <a:schemeClr val="tx1"/>
                </a:solidFill>
              </a:rPr>
              <a:t>регистрировать транспорт, </a:t>
            </a:r>
            <a:r>
              <a:rPr lang="ru-RU" sz="2000" dirty="0" smtClean="0">
                <a:solidFill>
                  <a:schemeClr val="tx1"/>
                </a:solidFill>
              </a:rPr>
              <a:t>отсутствующий в базе.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Принцип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Пользователь вводит необходимые </a:t>
            </a:r>
            <a:r>
              <a:rPr lang="ru-RU" sz="2000" dirty="0" smtClean="0">
                <a:solidFill>
                  <a:schemeClr val="tx1"/>
                </a:solidFill>
              </a:rPr>
              <a:t>данные, система </a:t>
            </a:r>
            <a:r>
              <a:rPr lang="ru-RU" sz="2000" dirty="0">
                <a:solidFill>
                  <a:schemeClr val="tx1"/>
                </a:solidFill>
              </a:rPr>
              <a:t>регистрирует необходимую информацию в базе данных;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Оператор рассматривает запрос и одобряет проезд;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формирует пропуск-идентификатор и </a:t>
            </a:r>
            <a:r>
              <a:rPr lang="ru-RU" sz="2000" dirty="0" smtClean="0">
                <a:solidFill>
                  <a:schemeClr val="tx1"/>
                </a:solidFill>
              </a:rPr>
              <a:t>заносит в базу номер транспортного средства </a:t>
            </a:r>
            <a:r>
              <a:rPr lang="ru-RU" sz="2000" dirty="0">
                <a:solidFill>
                  <a:schemeClr val="tx1"/>
                </a:solidFill>
              </a:rPr>
              <a:t>с </a:t>
            </a:r>
            <a:r>
              <a:rPr lang="ru-RU" sz="2000" dirty="0" smtClean="0">
                <a:solidFill>
                  <a:schemeClr val="tx1"/>
                </a:solidFill>
              </a:rPr>
              <a:t>информацией </a:t>
            </a:r>
            <a:r>
              <a:rPr lang="ru-RU" sz="2000" dirty="0">
                <a:solidFill>
                  <a:schemeClr val="tx1"/>
                </a:solidFill>
              </a:rPr>
              <a:t>о количестве разрешенных въездов-выездов;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Пользователь получает форму по e-</a:t>
            </a:r>
            <a:r>
              <a:rPr lang="ru-RU" sz="2000" dirty="0" err="1">
                <a:solidFill>
                  <a:schemeClr val="tx1"/>
                </a:solidFill>
              </a:rPr>
              <a:t>mail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Опционально, предусмотрен ввод формы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информировании о событии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Счетчик свободных мест на парковке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Автоматически определяет количество свободных мест, информирует водителя.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о количестве мест на парковке заносится в базу данных;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фиксирует направление проезда;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При въезде автомобиля, количество свободных мест на табло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уменьшается на единицу, при выезде автомобиля – на единицу увеличивается;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В многозонном паркинге, система фиксирует направление проезда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 территории, на табло выводится количество свободных мест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каждой зоне.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Рисунок 3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84325"/>
            <a:ext cx="4376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000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База технического состояния автотранспорта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САБРА ведет базу данных о техническом состоянии зарегистрированных транспортных средств.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Номер транспортного средства ссылается </a:t>
            </a:r>
            <a:r>
              <a:rPr lang="ru-RU" sz="2000" dirty="0">
                <a:solidFill>
                  <a:schemeClr val="tx1"/>
                </a:solidFill>
              </a:rPr>
              <a:t>не только на информацию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 водителе и автомобиле, но и на техническое </a:t>
            </a:r>
            <a:r>
              <a:rPr lang="ru-RU" sz="2000" dirty="0" smtClean="0">
                <a:solidFill>
                  <a:schemeClr val="tx1"/>
                </a:solidFill>
              </a:rPr>
              <a:t>состояние;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16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8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  <p:grpSp>
        <p:nvGrpSpPr>
          <p:cNvPr id="14342" name="Группа 12"/>
          <p:cNvGrpSpPr>
            <a:grpSpLocks/>
          </p:cNvGrpSpPr>
          <p:nvPr/>
        </p:nvGrpSpPr>
        <p:grpSpPr bwMode="auto">
          <a:xfrm>
            <a:off x="4176713" y="1619250"/>
            <a:ext cx="4067175" cy="1800225"/>
            <a:chOff x="4176000" y="1619999"/>
            <a:chExt cx="4068000" cy="180000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176000" y="1619999"/>
              <a:ext cx="1260731" cy="18000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283972" y="1727936"/>
              <a:ext cx="1044787" cy="136825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6084062" y="1260062"/>
              <a:ext cx="1800001" cy="25198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rot="16200000">
              <a:off x="6047502" y="1547459"/>
              <a:ext cx="1549207" cy="194508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752379" y="3167619"/>
              <a:ext cx="142904" cy="1444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7848632" y="2375555"/>
              <a:ext cx="287396" cy="2888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000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САБРА для мобильных устройств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Интерфейс ПО САБРА доступен на всех популярных мобильных платформах </a:t>
            </a:r>
            <a:r>
              <a:rPr lang="en-US" sz="2000" dirty="0" err="1">
                <a:solidFill>
                  <a:schemeClr val="tx1"/>
                </a:solidFill>
              </a:rPr>
              <a:t>iOS</a:t>
            </a:r>
            <a:r>
              <a:rPr lang="en-US" sz="2000" dirty="0">
                <a:solidFill>
                  <a:schemeClr val="tx1"/>
                </a:solidFill>
              </a:rPr>
              <a:t>, Android, MS Windows Phone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Интерфейс ПО САБРА для мобильных устройств поддерживает все функции рабочего места оператора, включая дополнительные модули.</a:t>
            </a:r>
          </a:p>
        </p:txBody>
      </p:sp>
    </p:spTree>
    <p:extLst>
      <p:ext uri="{BB962C8B-B14F-4D97-AF65-F5344CB8AC3E}">
        <p14:creationId xmlns:p14="http://schemas.microsoft.com/office/powerpoint/2010/main" val="19096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Автомобильные номера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регистрируются в единой базе данных.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SMART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-камеры </a:t>
            </a:r>
            <a:r>
              <a:rPr lang="ru-RU" sz="2000" dirty="0" smtClean="0">
                <a:solidFill>
                  <a:schemeClr val="tx1"/>
                </a:solidFill>
              </a:rPr>
              <a:t>устанавливаются в зоне </a:t>
            </a:r>
            <a:r>
              <a:rPr lang="ru-RU" sz="2000" dirty="0">
                <a:solidFill>
                  <a:schemeClr val="tx1"/>
                </a:solidFill>
              </a:rPr>
              <a:t>пропускного пункта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Программное обеспечение </a:t>
            </a:r>
            <a:r>
              <a:rPr lang="ru-RU" sz="2000" dirty="0">
                <a:solidFill>
                  <a:schemeClr val="tx1"/>
                </a:solidFill>
              </a:rPr>
              <a:t>связывает все стационарные </a:t>
            </a:r>
            <a:r>
              <a:rPr lang="ru-RU" sz="2000" dirty="0" smtClean="0">
                <a:solidFill>
                  <a:schemeClr val="tx1"/>
                </a:solidFill>
              </a:rPr>
              <a:t>компоненты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Автомобильный номер </a:t>
            </a:r>
            <a:r>
              <a:rPr lang="ru-RU" sz="2000" dirty="0" smtClean="0">
                <a:solidFill>
                  <a:schemeClr val="tx1"/>
                </a:solidFill>
              </a:rPr>
              <a:t>распознается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SMART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-камерой</a:t>
            </a:r>
            <a:r>
              <a:rPr lang="ru-RU" sz="2000" dirty="0" smtClean="0">
                <a:solidFill>
                  <a:schemeClr val="tx1"/>
                </a:solidFill>
              </a:rPr>
              <a:t>, сообщая системе </a:t>
            </a:r>
            <a:r>
              <a:rPr lang="ru-RU" sz="2000" dirty="0">
                <a:solidFill>
                  <a:schemeClr val="tx1"/>
                </a:solidFill>
              </a:rPr>
              <a:t>характеристики транспортного средства.</a:t>
            </a: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Система</a:t>
            </a:r>
            <a:r>
              <a:rPr lang="ru-RU" sz="2000" dirty="0">
                <a:solidFill>
                  <a:schemeClr val="tx1"/>
                </a:solidFill>
              </a:rPr>
              <a:t> регистрирует информацию, выводит полученные данные на монитор и приводит в действие автоматические управляющие устройства. Опционально используется голосовое информирование о событии.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При необходимости, оператор </a:t>
            </a:r>
            <a:r>
              <a:rPr lang="ru-RU" sz="2000" dirty="0" smtClean="0">
                <a:solidFill>
                  <a:schemeClr val="tx1"/>
                </a:solidFill>
              </a:rPr>
              <a:t>самостоятельно </a:t>
            </a:r>
            <a:r>
              <a:rPr lang="ru-RU" sz="2000" dirty="0">
                <a:solidFill>
                  <a:schemeClr val="tx1"/>
                </a:solidFill>
              </a:rPr>
              <a:t>управляет устройствами контроля доступа.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ПРИНЦИП  РАБОТЫ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Рисунок 5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44275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000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Весовой контроль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Решение для отраслей, где необходим контроль перевозки сыпучих материалов и бытовых отходов.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Модуль содержит информацию об автомобиле, водителе, грузе, статусе (погружен/свободен).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60051"/>
              </a:solidFill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Принцип работы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Автомобильные весы интегрируются в комплекс «САБРА»;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Информация от автомобильных весов попадает в базу данных «САБРА»;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Автомобиль проезжает зону КПП, на мониторе оператора «САБРА» отображается информация об автомобиле, весе груза, месте назначения;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По прибытию в конечный пункт, автомобиль проходит взвешивание на весовой площадке со считывателем, сверяя вес с исходным.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ДОПОЛНИТЕЛЬНЫЕ МОДУЛИ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75463"/>
            <a:chOff x="0" y="0"/>
            <a:chExt cx="9144000" cy="6875463"/>
          </a:xfrm>
        </p:grpSpPr>
        <p:pic>
          <p:nvPicPr>
            <p:cNvPr id="9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14" b="240"/>
            <a:stretch>
              <a:fillRect/>
            </a:stretch>
          </p:blipFill>
          <p:spPr bwMode="auto">
            <a:xfrm>
              <a:off x="0" y="0"/>
              <a:ext cx="91440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00" y="396000"/>
              <a:ext cx="2514600" cy="514350"/>
            </a:xfrm>
            <a:prstGeom prst="rect">
              <a:avLst/>
            </a:prstGeom>
          </p:spPr>
        </p:pic>
        <p:pic>
          <p:nvPicPr>
            <p:cNvPr id="11" name="Picture 2" descr="C:\Users\rkhramichev\Desktop\Презентация сабра\bg_dow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37" t="10521" r="-29" b="-270"/>
            <a:stretch>
              <a:fillRect/>
            </a:stretch>
          </p:blipFill>
          <p:spPr bwMode="auto">
            <a:xfrm>
              <a:off x="0" y="1079500"/>
              <a:ext cx="9144000" cy="579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360000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Aft>
                <a:spcPts val="1800"/>
              </a:spcAft>
              <a:buBlip>
                <a:blip r:embed="rId7"/>
              </a:buBlip>
            </a:pPr>
            <a:r>
              <a:rPr lang="ru-RU" sz="2000" dirty="0" smtClean="0">
                <a:solidFill>
                  <a:schemeClr val="tx1"/>
                </a:solidFill>
              </a:rPr>
              <a:t>194100</a:t>
            </a:r>
            <a:r>
              <a:rPr lang="ru-RU" sz="2000" dirty="0">
                <a:solidFill>
                  <a:schemeClr val="tx1"/>
                </a:solidFill>
              </a:rPr>
              <a:t>, Санкт-Петербург, Большой </a:t>
            </a:r>
            <a:r>
              <a:rPr lang="ru-RU" sz="2000" dirty="0" err="1">
                <a:solidFill>
                  <a:schemeClr val="tx1"/>
                </a:solidFill>
              </a:rPr>
              <a:t>Сампсониевский</a:t>
            </a:r>
            <a:r>
              <a:rPr lang="ru-RU" sz="2000" dirty="0">
                <a:solidFill>
                  <a:schemeClr val="tx1"/>
                </a:solidFill>
              </a:rPr>
              <a:t>, 68Н</a:t>
            </a:r>
          </a:p>
          <a:p>
            <a:pPr marL="342900" indent="-342900">
              <a:spcAft>
                <a:spcPts val="1800"/>
              </a:spcAft>
              <a:buBlip>
                <a:blip r:embed="rId7"/>
              </a:buBlip>
            </a:pPr>
            <a:r>
              <a:rPr lang="ru-RU" sz="2000" dirty="0">
                <a:solidFill>
                  <a:schemeClr val="tx1"/>
                </a:solidFill>
              </a:rPr>
              <a:t>8 (812</a:t>
            </a:r>
            <a:r>
              <a:rPr lang="ru-RU" sz="2000">
                <a:solidFill>
                  <a:schemeClr val="tx1"/>
                </a:solidFill>
              </a:rPr>
              <a:t>) </a:t>
            </a:r>
            <a:r>
              <a:rPr lang="ru-RU" sz="2000" smtClean="0">
                <a:solidFill>
                  <a:schemeClr val="tx1"/>
                </a:solidFill>
              </a:rPr>
              <a:t>493-26-51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О НАС</a:t>
            </a:r>
          </a:p>
        </p:txBody>
      </p:sp>
    </p:spTree>
    <p:extLst>
      <p:ext uri="{BB962C8B-B14F-4D97-AF65-F5344CB8AC3E}">
        <p14:creationId xmlns:p14="http://schemas.microsoft.com/office/powerpoint/2010/main" val="7704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  <p:pic>
        <p:nvPicPr>
          <p:cNvPr id="5123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ВЕРСИИ СИСТЕМЫ</a:t>
            </a:r>
            <a:endParaRPr lang="ru-RU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60000" y="1800000"/>
            <a:ext cx="8085600" cy="2880000"/>
            <a:chOff x="194400" y="1439863"/>
            <a:chExt cx="8085600" cy="2880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0000" y="1439863"/>
              <a:ext cx="6840000" cy="288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САБРА-видео</a:t>
              </a:r>
              <a:r>
                <a:rPr lang="ru-RU" sz="2000" dirty="0" smtClean="0">
                  <a:solidFill>
                    <a:schemeClr val="tx1"/>
                  </a:solidFill>
                </a:rPr>
                <a:t> </a:t>
              </a:r>
              <a:r>
                <a:rPr lang="ru-RU" sz="2000" dirty="0">
                  <a:solidFill>
                    <a:schemeClr val="tx1"/>
                  </a:solidFill>
                </a:rPr>
                <a:t>позволяет управлять </a:t>
              </a:r>
              <a:r>
                <a:rPr lang="ru-RU" sz="2000" dirty="0" smtClean="0">
                  <a:solidFill>
                    <a:schemeClr val="tx1"/>
                  </a:solidFill>
                </a:rPr>
                <a:t>одним КПП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 smtClean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chemeClr val="tx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accent4">
                      <a:lumMod val="75000"/>
                    </a:schemeClr>
                  </a:solidFill>
                </a:rPr>
                <a:t>САБРА-видео «</a:t>
              </a:r>
              <a:r>
                <a:rPr lang="ru-RU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сетевая» </a:t>
              </a:r>
              <a:r>
                <a:rPr lang="ru-RU" sz="2000" dirty="0" smtClean="0">
                  <a:solidFill>
                    <a:schemeClr val="tx1"/>
                  </a:solidFill>
                </a:rPr>
                <a:t>поддерживает </a:t>
              </a:r>
              <a:r>
                <a:rPr lang="ru-RU" sz="2000" dirty="0">
                  <a:solidFill>
                    <a:schemeClr val="tx1"/>
                  </a:solidFill>
                </a:rPr>
                <a:t>неограниченное число </a:t>
              </a:r>
              <a:r>
                <a:rPr lang="ru-RU" sz="2000" dirty="0" smtClean="0">
                  <a:solidFill>
                    <a:schemeClr val="tx1"/>
                  </a:solidFill>
                </a:rPr>
                <a:t>КПП и </a:t>
              </a:r>
              <a:r>
                <a:rPr lang="ru-RU" sz="2000" dirty="0">
                  <a:solidFill>
                    <a:schemeClr val="tx1"/>
                  </a:solidFill>
                </a:rPr>
                <a:t>устанавливается на сервер </a:t>
              </a:r>
              <a:r>
                <a:rPr lang="ru-RU" sz="2000" dirty="0" smtClean="0">
                  <a:solidFill>
                    <a:schemeClr val="tx1"/>
                  </a:solidFill>
                </a:rPr>
                <a:t>предприятия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rkhramichev\Desktop\sabrappt2016\lightpk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00" y="1512000"/>
              <a:ext cx="828000" cy="73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rkhramichev\Desktop\sabrappt2016\networkpk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00" y="2772000"/>
              <a:ext cx="1044000" cy="87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2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САБРА</a:t>
            </a:r>
            <a:r>
              <a:rPr lang="ru-RU" sz="2000" dirty="0">
                <a:solidFill>
                  <a:schemeClr val="tx1"/>
                </a:solidFill>
              </a:rPr>
              <a:t> позволяет: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однозначно идентифицировать автомобиль, проезжающий через контрольный пункт;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регистрировать факт и направление проезда автомобиля в единой базе данных;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в режиме реального времени просматривать данные о проезжающем автомобиле на мониторе;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управлять устройствами контроля доступа в автоматизированном режиме;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устанавливать правила автоматической работы устройств контроля доступа на основе данных о номере автомобиля;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получать отчетность о передвижениях автотранспорта по различным параметрам.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ВОЗМОЖНОСТИ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ЦЕЛЕВАЯ АУДИТОРИЯ</a:t>
            </a:r>
          </a:p>
        </p:txBody>
      </p:sp>
      <p:pic>
        <p:nvPicPr>
          <p:cNvPr id="3078" name="Рисунок 2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20837" r="11789" b="30406"/>
          <a:stretch>
            <a:fillRect/>
          </a:stretch>
        </p:blipFill>
        <p:spPr bwMode="auto">
          <a:xfrm>
            <a:off x="3887788" y="1916113"/>
            <a:ext cx="48958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САБРА-видео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адаптирована для применения: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на парковках промышленных предприятий;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в логистических центрах;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парковках </a:t>
            </a:r>
            <a:r>
              <a:rPr lang="ru-RU" sz="2000" dirty="0">
                <a:solidFill>
                  <a:schemeClr val="tx1"/>
                </a:solidFill>
              </a:rPr>
              <a:t>в БЦ, ТЦ, жилых комплексах;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в таксопарках и парках общественного транспорта;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парках </a:t>
            </a:r>
            <a:r>
              <a:rPr lang="ru-RU" sz="2000" dirty="0">
                <a:solidFill>
                  <a:schemeClr val="tx1"/>
                </a:solidFill>
              </a:rPr>
              <a:t>крупногабаритной техники (фуры, сельское хозяйство);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на платных </a:t>
            </a:r>
            <a:r>
              <a:rPr lang="ru-RU" sz="2000" dirty="0" smtClean="0">
                <a:solidFill>
                  <a:schemeClr val="tx1"/>
                </a:solidFill>
              </a:rPr>
              <a:t>магистралях;</a:t>
            </a:r>
            <a:endParaRPr lang="ru-RU" sz="2000" dirty="0">
              <a:solidFill>
                <a:schemeClr val="tx1"/>
              </a:solidFill>
            </a:endParaRP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при организации парковки на железнодорожных/авиа/портовых терминалах;</a:t>
            </a:r>
          </a:p>
          <a:p>
            <a:pPr marL="360000" indent="-360000" fontAlgn="auto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</a:rPr>
              <a:t>других </a:t>
            </a:r>
            <a:r>
              <a:rPr lang="ru-RU" sz="2000" dirty="0" smtClean="0">
                <a:solidFill>
                  <a:schemeClr val="tx1"/>
                </a:solidFill>
              </a:rPr>
              <a:t>территориях </a:t>
            </a:r>
            <a:r>
              <a:rPr lang="ru-RU" sz="2000" dirty="0">
                <a:solidFill>
                  <a:schemeClr val="tx1"/>
                </a:solidFill>
              </a:rPr>
              <a:t>с ограниченным въездом и контролем перемещения.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362" y="1439863"/>
            <a:ext cx="8604125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SMART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-камера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Hikvision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4-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го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поколения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сетевая камера с встроенной </a:t>
            </a:r>
            <a:r>
              <a:rPr lang="ru-RU" sz="2000" dirty="0" smtClean="0">
                <a:solidFill>
                  <a:schemeClr val="tx1"/>
                </a:solidFill>
              </a:rPr>
              <a:t>функцией обнаружения </a:t>
            </a:r>
            <a:r>
              <a:rPr lang="ru-RU" sz="2000" dirty="0">
                <a:solidFill>
                  <a:schemeClr val="tx1"/>
                </a:solidFill>
              </a:rPr>
              <a:t>транспортных средств и </a:t>
            </a:r>
            <a:r>
              <a:rPr lang="ru-RU" sz="2000" dirty="0" smtClean="0">
                <a:solidFill>
                  <a:schemeClr val="tx1"/>
                </a:solidFill>
              </a:rPr>
              <a:t>распознавания </a:t>
            </a:r>
            <a:r>
              <a:rPr lang="ru-RU" sz="2000" dirty="0">
                <a:solidFill>
                  <a:schemeClr val="tx1"/>
                </a:solidFill>
              </a:rPr>
              <a:t>автомобильных </a:t>
            </a:r>
            <a:r>
              <a:rPr lang="ru-RU" sz="2000" dirty="0" smtClean="0">
                <a:solidFill>
                  <a:schemeClr val="tx1"/>
                </a:solidFill>
              </a:rPr>
              <a:t>номеров.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Smart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видеоаналитика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обеспечивает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распознавание русских и европейских номеров,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определение направление движения,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 максимально допустимой скорости до 60 км/ч.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5005701"/>
            <a:ext cx="3024336" cy="118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0" y="2190495"/>
            <a:ext cx="2384777" cy="1511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528" r="-13" b="20618"/>
          <a:stretch/>
        </p:blipFill>
        <p:spPr>
          <a:xfrm>
            <a:off x="539552" y="4653136"/>
            <a:ext cx="4248000" cy="162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433891" y="1276081"/>
            <a:ext cx="1296144" cy="1296000"/>
            <a:chOff x="0" y="2160000"/>
            <a:chExt cx="1296144" cy="1296000"/>
          </a:xfrm>
        </p:grpSpPr>
        <p:sp>
          <p:nvSpPr>
            <p:cNvPr id="4" name="Кольцо 3"/>
            <p:cNvSpPr/>
            <p:nvPr/>
          </p:nvSpPr>
          <p:spPr>
            <a:xfrm>
              <a:off x="0" y="2160000"/>
              <a:ext cx="1296144" cy="1296000"/>
            </a:xfrm>
            <a:prstGeom prst="don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трелка вверх 2"/>
            <p:cNvSpPr/>
            <p:nvPr/>
          </p:nvSpPr>
          <p:spPr>
            <a:xfrm>
              <a:off x="540060" y="2232000"/>
              <a:ext cx="216024" cy="68400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540000" y="2700000"/>
              <a:ext cx="468000" cy="2160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29994" y="2730640"/>
            <a:ext cx="15039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ontAwesome" pitchFamily="2" charset="0"/>
              </a:rPr>
              <a:t></a:t>
            </a:r>
            <a:endParaRPr lang="ru-RU" sz="1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7289887" y="4849813"/>
            <a:ext cx="1584152" cy="122413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Экономия вашего времени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и учет автотранспорта не требует полной остановки </a:t>
            </a:r>
            <a:r>
              <a:rPr lang="ru-RU" sz="2000" dirty="0" smtClean="0">
                <a:solidFill>
                  <a:schemeClr val="tx1"/>
                </a:solidFill>
              </a:rPr>
              <a:t>автомобиля,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что </a:t>
            </a:r>
            <a:r>
              <a:rPr lang="ru-RU" sz="2000" dirty="0">
                <a:solidFill>
                  <a:schemeClr val="tx1"/>
                </a:solidFill>
              </a:rPr>
              <a:t>существенно снижает время, затраченное на преодоление контрольно-пропускного пункта.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Автоматизация учёта автотранспорта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Все процессы постоянной работы оборудования системы контроля автотранспорта оптимизированы для бесперебойного функционирования, участие оператора системы требуется только в исключительных ситуациях.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Снижение нагрузки на ресурсы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SMART-</a:t>
            </a:r>
            <a:r>
              <a:rPr lang="ru-RU" sz="2000" dirty="0" smtClean="0">
                <a:solidFill>
                  <a:schemeClr val="tx1"/>
                </a:solidFill>
              </a:rPr>
              <a:t>камера самостоятельно анализирует и распознает номер транспортного средство, что существенно снижает нагрузку на ресурсы производительности сервера или рабочей станции.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ПРЕИМУЩЕСТВА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52029" y="2774982"/>
            <a:ext cx="1699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ontAwesome" pitchFamily="2" charset="0"/>
                <a:sym typeface="Wingdings" panose="05000000000000000000" pitchFamily="2" charset="2"/>
              </a:rPr>
              <a:t></a:t>
            </a:r>
            <a:endParaRPr lang="ru-RU" sz="1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5309" y="4848550"/>
            <a:ext cx="16129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ontAwesome" pitchFamily="2" charset="0"/>
              </a:rPr>
              <a:t></a:t>
            </a:r>
            <a:endParaRPr lang="ru-RU" sz="1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81701" y="1472312"/>
            <a:ext cx="1440160" cy="1008000"/>
            <a:chOff x="5400000" y="1800000"/>
            <a:chExt cx="1440160" cy="1008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" name="Блок-схема: магнитный диск 1"/>
            <p:cNvSpPr/>
            <p:nvPr/>
          </p:nvSpPr>
          <p:spPr>
            <a:xfrm>
              <a:off x="5400000" y="2448000"/>
              <a:ext cx="1440160" cy="360000"/>
            </a:xfrm>
            <a:prstGeom prst="flowChartMagneticDisk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магнитный диск 11"/>
            <p:cNvSpPr/>
            <p:nvPr/>
          </p:nvSpPr>
          <p:spPr>
            <a:xfrm>
              <a:off x="5400000" y="2124000"/>
              <a:ext cx="1440160" cy="360000"/>
            </a:xfrm>
            <a:prstGeom prst="flowChartMagneticDisk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магнитный диск 12"/>
            <p:cNvSpPr/>
            <p:nvPr/>
          </p:nvSpPr>
          <p:spPr>
            <a:xfrm>
              <a:off x="5400000" y="1800000"/>
              <a:ext cx="1440160" cy="360000"/>
            </a:xfrm>
            <a:prstGeom prst="flowChartMagneticDisk">
              <a:avLst/>
            </a:prstGeom>
            <a:grp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0363" y="1440000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Автоматическая регистрация нового автомобиля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Программа </a:t>
            </a:r>
            <a:r>
              <a:rPr lang="ru-RU" sz="2000" dirty="0" smtClean="0">
                <a:solidFill>
                  <a:schemeClr val="tx1"/>
                </a:solidFill>
              </a:rPr>
              <a:t>в реальном времени сообщает оператору о неизвестном номере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позволяет зарегистрировать его в единой базе данных.</a:t>
            </a: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Дружелюбный интерфейс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Приобретение навыков управления системой требует минимум времени. Программа способна выполнять огромное количество разноплановых операций. Оборудование интегрируется в существующие компьютерные сети, становясь их неотъемлемой частью.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Мониторинг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Система позволяет регистрировать факт и направление проезда автомобиля, демонстрировать информацию о перемещении транспортных средств, находящихся в определенной зоне, выводить отчеты о возникновении неисправностей оборудования.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ПРЕИМУЩЕСТВА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4" b="240"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rkhramichev\Desktop\Презентация сабра\bg_dow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37" t="10521" r="-29" b="-270"/>
          <a:stretch>
            <a:fillRect/>
          </a:stretch>
        </p:blipFill>
        <p:spPr bwMode="auto">
          <a:xfrm>
            <a:off x="0" y="10795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363" y="1439863"/>
            <a:ext cx="8783637" cy="541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Вход в систему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75" y="0"/>
            <a:ext cx="6443663" cy="900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ИНТЕРФЕЙС ПО</a:t>
            </a:r>
            <a:endParaRPr lang="ru-RU" sz="2400" b="1" dirty="0"/>
          </a:p>
        </p:txBody>
      </p:sp>
      <p:pic>
        <p:nvPicPr>
          <p:cNvPr id="9" name="Рисунок 8" descr="Саб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5" y="1943999"/>
            <a:ext cx="8197025" cy="4608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96000"/>
            <a:ext cx="2514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13116</TotalTime>
  <Words>666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Храмичев Роман</dc:creator>
  <cp:lastModifiedBy>Шувалов Евгений Константинович</cp:lastModifiedBy>
  <cp:revision>143</cp:revision>
  <dcterms:created xsi:type="dcterms:W3CDTF">2013-04-03T07:38:53Z</dcterms:created>
  <dcterms:modified xsi:type="dcterms:W3CDTF">2020-08-14T09:34:53Z</dcterms:modified>
</cp:coreProperties>
</file>